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69" r:id="rId3"/>
  </p:sldMasterIdLst>
  <p:notesMasterIdLst>
    <p:notesMasterId r:id="rId51"/>
  </p:notesMasterIdLst>
  <p:handoutMasterIdLst>
    <p:handoutMasterId r:id="rId52"/>
  </p:handoutMasterIdLst>
  <p:sldIdLst>
    <p:sldId id="394" r:id="rId4"/>
    <p:sldId id="452" r:id="rId5"/>
    <p:sldId id="544" r:id="rId6"/>
    <p:sldId id="632" r:id="rId7"/>
    <p:sldId id="588" r:id="rId8"/>
    <p:sldId id="593" r:id="rId9"/>
    <p:sldId id="594" r:id="rId10"/>
    <p:sldId id="642" r:id="rId11"/>
    <p:sldId id="636" r:id="rId12"/>
    <p:sldId id="635" r:id="rId13"/>
    <p:sldId id="641" r:id="rId14"/>
    <p:sldId id="656" r:id="rId15"/>
    <p:sldId id="657" r:id="rId16"/>
    <p:sldId id="661" r:id="rId17"/>
    <p:sldId id="662" r:id="rId18"/>
    <p:sldId id="634" r:id="rId19"/>
    <p:sldId id="595" r:id="rId20"/>
    <p:sldId id="637" r:id="rId21"/>
    <p:sldId id="638" r:id="rId22"/>
    <p:sldId id="660" r:id="rId23"/>
    <p:sldId id="639" r:id="rId24"/>
    <p:sldId id="640" r:id="rId25"/>
    <p:sldId id="658" r:id="rId26"/>
    <p:sldId id="659" r:id="rId27"/>
    <p:sldId id="667" r:id="rId28"/>
    <p:sldId id="628" r:id="rId29"/>
    <p:sldId id="643" r:id="rId30"/>
    <p:sldId id="646" r:id="rId31"/>
    <p:sldId id="645" r:id="rId32"/>
    <p:sldId id="644" r:id="rId33"/>
    <p:sldId id="647" r:id="rId34"/>
    <p:sldId id="669" r:id="rId35"/>
    <p:sldId id="648" r:id="rId36"/>
    <p:sldId id="655" r:id="rId37"/>
    <p:sldId id="649" r:id="rId38"/>
    <p:sldId id="650" r:id="rId39"/>
    <p:sldId id="663" r:id="rId40"/>
    <p:sldId id="664" r:id="rId41"/>
    <p:sldId id="653" r:id="rId42"/>
    <p:sldId id="654" r:id="rId43"/>
    <p:sldId id="651" r:id="rId44"/>
    <p:sldId id="652" r:id="rId45"/>
    <p:sldId id="668" r:id="rId46"/>
    <p:sldId id="486" r:id="rId47"/>
    <p:sldId id="670" r:id="rId48"/>
    <p:sldId id="666" r:id="rId49"/>
    <p:sldId id="514" r:id="rId5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E60"/>
    <a:srgbClr val="D2A010"/>
    <a:srgbClr val="F6D18E"/>
    <a:srgbClr val="FFFFFF"/>
    <a:srgbClr val="C6C0AA"/>
    <a:srgbClr val="F9F0AB"/>
    <a:srgbClr val="F9E6AB"/>
    <a:srgbClr val="F9FAAB"/>
    <a:srgbClr val="767691"/>
    <a:srgbClr val="7676A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76" autoAdjust="0"/>
    <p:restoredTop sz="98670" autoAdjust="0"/>
  </p:normalViewPr>
  <p:slideViewPr>
    <p:cSldViewPr>
      <p:cViewPr varScale="1">
        <p:scale>
          <a:sx n="73" d="100"/>
          <a:sy n="73" d="100"/>
        </p:scale>
        <p:origin x="402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19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commentAuthors" Target="commentAuthor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ableStyles" Target="tableStyle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13-Jul-18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13-Jul-18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069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494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104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5110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382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586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7584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2498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4232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477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452766D-5988-4A85-9A9D-1504D9E40207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907688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3474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415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9098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5917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44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41119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48102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9634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81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70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8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92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231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15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931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458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3744709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13-Jul-18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748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94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8533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9F432C-DAEA-400E-A53E-57A9FB8885F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75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13-Jul-18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50285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Compete/Index/524#0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Compete/Index/524#0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Compete/Index/524#0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Compete/Index/524#0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judge.softuni.bg/Contests/Practice/Index/524#0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judge.softuni.bg/Contests/Practice/Index/524#0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judge.softuni.bg/Contests/Practice/Index/524#0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Compete/Index/524#0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Compete/Index/524#0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Compete/Index/524#0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Compete/Index/524#0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Compete/Index/524#0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Compete/Index/524#0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Compete/Index/524#0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Compete/Index/524#0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Compete/Index/524#0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uperhosting.bg/" TargetMode="External"/><Relationship Id="rId13" Type="http://schemas.openxmlformats.org/officeDocument/2006/relationships/image" Target="../media/image28.png"/><Relationship Id="rId18" Type="http://schemas.openxmlformats.org/officeDocument/2006/relationships/image" Target="../media/image31.png"/><Relationship Id="rId26" Type="http://schemas.openxmlformats.org/officeDocument/2006/relationships/image" Target="../media/image35.png"/><Relationship Id="rId3" Type="http://schemas.openxmlformats.org/officeDocument/2006/relationships/hyperlink" Target="https://softuni.bg/trainings/1977/java-oop-advanced-july-2018" TargetMode="External"/><Relationship Id="rId21" Type="http://schemas.openxmlformats.org/officeDocument/2006/relationships/hyperlink" Target="http://www.telenor.bg/" TargetMode="External"/><Relationship Id="rId7" Type="http://schemas.openxmlformats.org/officeDocument/2006/relationships/image" Target="../media/image25.png"/><Relationship Id="rId12" Type="http://schemas.openxmlformats.org/officeDocument/2006/relationships/hyperlink" Target="http://xs-software.com/" TargetMode="External"/><Relationship Id="rId17" Type="http://schemas.openxmlformats.org/officeDocument/2006/relationships/image" Target="../media/image30.png"/><Relationship Id="rId25" Type="http://schemas.openxmlformats.org/officeDocument/2006/relationships/hyperlink" Target="http://smartit.bg/" TargetMode="External"/><Relationship Id="rId2" Type="http://schemas.openxmlformats.org/officeDocument/2006/relationships/notesSlide" Target="../notesSlides/notesSlide25.xml"/><Relationship Id="rId16" Type="http://schemas.openxmlformats.org/officeDocument/2006/relationships/hyperlink" Target="https://aeternity.com/" TargetMode="External"/><Relationship Id="rId20" Type="http://schemas.openxmlformats.org/officeDocument/2006/relationships/image" Target="../media/image32.jpeg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www.softwaregroup-bg.com/" TargetMode="External"/><Relationship Id="rId11" Type="http://schemas.openxmlformats.org/officeDocument/2006/relationships/image" Target="../media/image27.png"/><Relationship Id="rId24" Type="http://schemas.openxmlformats.org/officeDocument/2006/relationships/image" Target="../media/image34.png"/><Relationship Id="rId5" Type="http://schemas.openxmlformats.org/officeDocument/2006/relationships/image" Target="../media/image24.png"/><Relationship Id="rId15" Type="http://schemas.openxmlformats.org/officeDocument/2006/relationships/image" Target="../media/image29.png"/><Relationship Id="rId23" Type="http://schemas.openxmlformats.org/officeDocument/2006/relationships/hyperlink" Target="https://www.sbtech.com/" TargetMode="External"/><Relationship Id="rId10" Type="http://schemas.openxmlformats.org/officeDocument/2006/relationships/hyperlink" Target="https://netpeak.net/" TargetMode="External"/><Relationship Id="rId19" Type="http://schemas.openxmlformats.org/officeDocument/2006/relationships/hyperlink" Target="https://www.liebherr.com/en/deu/start/start-page.html" TargetMode="External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26.png"/><Relationship Id="rId14" Type="http://schemas.openxmlformats.org/officeDocument/2006/relationships/hyperlink" Target="http://www.indeavr.com/" TargetMode="External"/><Relationship Id="rId22" Type="http://schemas.openxmlformats.org/officeDocument/2006/relationships/image" Target="../media/image33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6.png"/><Relationship Id="rId12" Type="http://schemas.openxmlformats.org/officeDocument/2006/relationships/image" Target="../media/image4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39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38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37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s://telerikacademy.com/Courses/Courses/Details/219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creativecommons.org/licenses/by-nc-sa/3.0/deed.en_U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erikacademy.com/Courses/Courses/Details/81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intro-java-book/" TargetMode="External"/><Relationship Id="rId9" Type="http://schemas.openxmlformats.org/officeDocument/2006/relationships/image" Target="../media/image4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732212" y="1142842"/>
            <a:ext cx="7834099" cy="987666"/>
          </a:xfrm>
        </p:spPr>
        <p:txBody>
          <a:bodyPr>
            <a:normAutofit fontScale="90000"/>
          </a:bodyPr>
          <a:lstStyle/>
          <a:p>
            <a:r>
              <a:rPr lang="en-US" dirty="0"/>
              <a:t>Enumerations and Annotations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732212" y="2284089"/>
            <a:ext cx="7910300" cy="778736"/>
          </a:xfrm>
        </p:spPr>
        <p:txBody>
          <a:bodyPr>
            <a:normAutofit/>
          </a:bodyPr>
          <a:lstStyle/>
          <a:p>
            <a:r>
              <a:rPr lang="en-US" dirty="0"/>
              <a:t>Organizing Code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583300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53199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499803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840965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25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26" name="TextBox 25"/>
          <p:cNvSpPr txBox="1"/>
          <p:nvPr/>
        </p:nvSpPr>
        <p:spPr>
          <a:xfrm rot="576164">
            <a:off x="5116700" y="3806198"/>
            <a:ext cx="1494640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 OOP</a:t>
            </a:r>
          </a:p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Advanced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9EDAB68-3787-4615-BBA2-C1A8F5FC8D5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50162" y="4191000"/>
            <a:ext cx="2253081" cy="2438400"/>
          </a:xfrm>
          <a:prstGeom prst="rect">
            <a:avLst/>
          </a:prstGeom>
        </p:spPr>
      </p:pic>
      <p:pic>
        <p:nvPicPr>
          <p:cNvPr id="1026" name="Picture 2" descr="Резултат с изображение за organizi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7362" y="3609909"/>
            <a:ext cx="3619500" cy="241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Overriding the method </a:t>
            </a:r>
            <a:r>
              <a:rPr lang="en-US" dirty="0"/>
              <a:t>is considered to be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good practice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Overriding </a:t>
            </a:r>
            <a:r>
              <a:rPr lang="en-US" dirty="0">
                <a:latin typeface="Consolas" panose="020B0609020204030204" pitchFamily="49" charset="0"/>
              </a:rPr>
              <a:t>toString()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64116" y="1981200"/>
            <a:ext cx="10840496" cy="44627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enum Season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SPRING, SUMMER, AUTUMN, WINTER;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@Override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String toString()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super.name().toLowerCase();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}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08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valueOf(Class, String)</a:t>
            </a:r>
            <a:r>
              <a:rPr lang="en-US" dirty="0"/>
              <a:t> – gets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enum</a:t>
            </a:r>
            <a:r>
              <a:rPr lang="en-US" dirty="0"/>
              <a:t> by a given class and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String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Enum </a:t>
            </a:r>
            <a:r>
              <a:rPr lang="en-US" dirty="0" smtClean="0"/>
              <a:t>Access</a:t>
            </a:r>
            <a:endParaRPr lang="en-US" dirty="0"/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664116" y="2398455"/>
            <a:ext cx="10840496" cy="286232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 spring = </a:t>
            </a:r>
            <a:b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Season.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valueOf(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Season.class, "SPRING"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 summer =</a:t>
            </a:r>
            <a:b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Enum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valueOf(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Season.class, "SUMMER"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2360612" y="5260777"/>
            <a:ext cx="2057400" cy="880904"/>
          </a:xfrm>
          <a:prstGeom prst="wedgeRoundRectCallout">
            <a:avLst>
              <a:gd name="adj1" fmla="val -63986"/>
              <a:gd name="adj2" fmla="val -630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Enum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class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02193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Enum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Weekday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with days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from Monday through Sunday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toString()</a:t>
            </a:r>
            <a:r>
              <a:rPr lang="en-US" dirty="0">
                <a:latin typeface="+mj-lt"/>
              </a:rPr>
              <a:t> should return weekdays in format "Monday"</a:t>
            </a:r>
          </a:p>
          <a:p>
            <a:r>
              <a:rPr lang="en-US" dirty="0">
                <a:latin typeface="+mj-lt"/>
              </a:rPr>
              <a:t>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WeeklyCalendar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void addEntry(String weekday, String notes)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Iterable&lt;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WeeklyEntry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&gt; getWeeklySchedule()</a:t>
            </a:r>
          </a:p>
          <a:p>
            <a:r>
              <a:rPr lang="en-US" dirty="0">
                <a:latin typeface="+mj-lt"/>
              </a:rPr>
              <a:t>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WeeklyEntry(String weekday, String notes)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toString()</a:t>
            </a:r>
            <a:r>
              <a:rPr lang="en-US" dirty="0">
                <a:latin typeface="+mj-lt"/>
              </a:rPr>
              <a:t> – "{weekday} - {notes}", ex. "Monday - sport"</a:t>
            </a: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Weekdays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https://judge.softuni.bg/Contests/Compete/Index/524#0</a:t>
            </a:r>
            <a:endParaRPr lang="en-US" dirty="0"/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8913812" y="2590800"/>
            <a:ext cx="3157622" cy="510612"/>
          </a:xfrm>
          <a:prstGeom prst="wedgeRoundRectCallout">
            <a:avLst>
              <a:gd name="adj1" fmla="val 574"/>
              <a:gd name="adj2" fmla="val 25733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Sorted by weekday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32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Weekday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066800"/>
            <a:ext cx="10840496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enum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Weekday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MONDAY,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TUESDAY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WEDNESDAY,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THURSDAY,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FRIDAY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SATURDAY,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SUNDAY;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@Override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String toString()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String lower = super.name().substring(1).toLowerCase();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return super.name().charAt(0) + lower;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83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Weekday (2)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066800"/>
            <a:ext cx="10840496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WeeklyEntry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final static 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Comparator&lt;WeeklyEntry&gt;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BY_WEEKDAY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getCompByDay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Weekday weekday; 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notes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WeeklyEntry(String weekday, String notes)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this.weekday = Enum.valueOf(Weekday.class, weekday.toUpperCase());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this.notes = notes;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@Override public String toString() { …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Comparator&lt;WeeklyEntry&gt; getCompByDay()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(e1, e2) -&gt; e1.weekday.compareTo(e2.weekday);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bg-BG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66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Weekday (3)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143000"/>
            <a:ext cx="10840496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WeeklyCalendar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List&lt;WeeklyEntry&gt; entries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WeeklyCalendar() { this.entries = new ArrayList&lt;&gt;();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addEntry(String weekday, String notes)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this.entries.add(new WeeklyEntry(weekday, notes));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Iterable&lt;WeeklyEntry&gt; getWeeklySchedule()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Collections.sort(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entries,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WeeklyEntry.BY_WEEKDAY)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this.entries;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31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All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enums</a:t>
            </a:r>
            <a:r>
              <a:rPr lang="en-US" dirty="0"/>
              <a:t> 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Comparable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Comparing Enums</a:t>
            </a:r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664116" y="2169855"/>
            <a:ext cx="10840496" cy="38164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 spring = Season.SPRING;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 winter = Season.WINTER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(spring.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compareTo(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winter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&lt; 0)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("%s comes before %s"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spring, winter);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7770812" y="2667000"/>
            <a:ext cx="2438400" cy="880904"/>
          </a:xfrm>
          <a:prstGeom prst="wedgeRoundRectCallout">
            <a:avLst>
              <a:gd name="adj1" fmla="val -76889"/>
              <a:gd name="adj2" fmla="val 6265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Comparison of ordinal values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7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14400"/>
            <a:ext cx="11804822" cy="5570355"/>
          </a:xfrm>
        </p:spPr>
        <p:txBody>
          <a:bodyPr>
            <a:noAutofit/>
          </a:bodyPr>
          <a:lstStyle/>
          <a:p>
            <a:r>
              <a:rPr lang="en-US" dirty="0"/>
              <a:t>Enums in Java can have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fields</a:t>
            </a:r>
            <a:r>
              <a:rPr lang="en-US" dirty="0"/>
              <a:t>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b="1" dirty="0" smtClean="0"/>
              <a:t> </a:t>
            </a:r>
            <a:r>
              <a:rPr lang="en-US" dirty="0" smtClean="0"/>
              <a:t>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constructors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Enum Methods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4116" y="1600200"/>
            <a:ext cx="10840496" cy="46166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enum Season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SPRING(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28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SUMMER(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44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AUTUMN(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WINTER(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max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Season(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maxTemperature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this.max = maxTemperature;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getMaxTemp() { return this.max;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723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a classes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Logger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Message</a:t>
            </a:r>
          </a:p>
          <a:p>
            <a:r>
              <a:rPr lang="en-US" dirty="0"/>
              <a:t>Create enum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Importance</a:t>
            </a:r>
            <a:r>
              <a:rPr lang="en-US" dirty="0"/>
              <a:t> - </a:t>
            </a:r>
            <a:r>
              <a:rPr lang="en-US" dirty="0">
                <a:latin typeface="+mj-lt"/>
              </a:rPr>
              <a:t>Low, Normal, Medium, High</a:t>
            </a:r>
          </a:p>
          <a:p>
            <a:r>
              <a:rPr lang="en-US" dirty="0">
                <a:latin typeface="+mj-lt"/>
              </a:rPr>
              <a:t>Record all messages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above given importance level</a:t>
            </a:r>
          </a:p>
          <a:p>
            <a:r>
              <a:rPr lang="en-US" dirty="0">
                <a:latin typeface="+mj-lt"/>
              </a:rPr>
              <a:t>Logger should have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Iterable&lt;Message&gt;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getMessages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dirty="0">
                <a:latin typeface="+mj-lt"/>
              </a:rPr>
              <a:t>Create I/O client in Main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Warning Levels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https://judge.softuni.bg/Contests/Practice/Index/524#0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921916" y="4080808"/>
            <a:ext cx="4744496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HIGH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NORMAL: All systems running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HIGH: Leakage in core room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LOW: Food delivery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2817812" y="4692946"/>
            <a:ext cx="2805000" cy="957104"/>
          </a:xfrm>
          <a:prstGeom prst="wedgeRoundRectCallout">
            <a:avLst>
              <a:gd name="adj1" fmla="val 56591"/>
              <a:gd name="adj2" fmla="val -4470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Record only HIGH and above</a:t>
            </a:r>
            <a:endParaRPr lang="bg-BG" sz="2800" dirty="0">
              <a:solidFill>
                <a:srgbClr val="FFFFFF"/>
              </a:solidFill>
            </a:endParaRPr>
          </a:p>
        </p:txBody>
      </p:sp>
      <p:pic>
        <p:nvPicPr>
          <p:cNvPr id="4098" name="Picture 2" descr="Image result for warning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1457" y="4874237"/>
            <a:ext cx="1194955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57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Warning Levels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https://judge.softuni.bg/Contests/Practice/Index/524#0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2464237"/>
            <a:ext cx="10840496" cy="36317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Message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private fields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Message(Importance level, String content)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this.level = level;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this.content = content;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Importance getLevel() { return level;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@Override public String toString() { …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64116" y="1016437"/>
            <a:ext cx="10840496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enum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Importance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LOW, NORMAL, MEDIUM, HIGH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" name="Picture 2" descr="Image result for warning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1457" y="4874237"/>
            <a:ext cx="1194955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8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2393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Enumerations</a:t>
            </a:r>
          </a:p>
          <a:p>
            <a:pPr marL="761946" lvl="1" indent="-457200">
              <a:lnSpc>
                <a:spcPct val="110000"/>
              </a:lnSpc>
            </a:pPr>
            <a:r>
              <a:rPr lang="en-US" dirty="0">
                <a:cs typeface="Consolas" panose="020B0609020204030204" pitchFamily="49" charset="0"/>
              </a:rPr>
              <a:t>Declaration and basics</a:t>
            </a:r>
          </a:p>
          <a:p>
            <a:pPr marL="761946" lvl="1" indent="-457200">
              <a:lnSpc>
                <a:spcPct val="110000"/>
              </a:lnSpc>
            </a:pPr>
            <a:r>
              <a:rPr lang="en-US" dirty="0">
                <a:cs typeface="Consolas" panose="020B0609020204030204" pitchFamily="49" charset="0"/>
              </a:rPr>
              <a:t>Enumerations methods</a:t>
            </a:r>
          </a:p>
          <a:p>
            <a:pPr>
              <a:lnSpc>
                <a:spcPct val="110000"/>
              </a:lnSpc>
            </a:pPr>
            <a:r>
              <a:rPr lang="en-US" dirty="0">
                <a:cs typeface="Consolas" panose="020B0609020204030204" pitchFamily="49" charset="0"/>
              </a:rPr>
              <a:t>Annotations</a:t>
            </a:r>
          </a:p>
          <a:p>
            <a:pPr marL="761946" lvl="1" indent="-457200">
              <a:lnSpc>
                <a:spcPct val="110000"/>
              </a:lnSpc>
            </a:pPr>
            <a:r>
              <a:rPr lang="en-US" dirty="0">
                <a:cs typeface="Consolas" panose="020B0609020204030204" pitchFamily="49" charset="0"/>
              </a:rPr>
              <a:t>Built-in annotations</a:t>
            </a:r>
          </a:p>
          <a:p>
            <a:pPr marL="761946" lvl="1" indent="-457200">
              <a:lnSpc>
                <a:spcPct val="110000"/>
              </a:lnSpc>
            </a:pPr>
            <a:r>
              <a:rPr lang="en-US" dirty="0">
                <a:cs typeface="Consolas" panose="020B0609020204030204" pitchFamily="49" charset="0"/>
              </a:rPr>
              <a:t>Creating annotations</a:t>
            </a:r>
          </a:p>
          <a:p>
            <a:pPr marL="761946" lvl="1" indent="-457200">
              <a:lnSpc>
                <a:spcPct val="110000"/>
              </a:lnSpc>
            </a:pPr>
            <a:r>
              <a:rPr lang="en-US" dirty="0">
                <a:cs typeface="Consolas" panose="020B0609020204030204" pitchFamily="49" charset="0"/>
              </a:rPr>
              <a:t>Accessing annotations</a:t>
            </a:r>
          </a:p>
          <a:p>
            <a:pPr marL="761946" lvl="1" indent="-457200">
              <a:lnSpc>
                <a:spcPct val="11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8A4321C1-0DAC-40C4-A4A0-54B7CB9291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23072" y="1371600"/>
            <a:ext cx="3572162" cy="438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4426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Warning Levels (2)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https://judge.softuni.bg/Contests/Practice/Index/524#0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158419"/>
            <a:ext cx="10840496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Logger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private fields…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Logger(Importance level)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this.level = level;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this.messages = new ArrayList&lt;&gt;();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log(Message message)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message.getLevel().compareTo(this.level) &gt;= 0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this.messages.add(message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} 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Iterable&lt;Message&gt; getMessages() { return this.messages;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Picture 2" descr="Image result for warning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1457" y="4874237"/>
            <a:ext cx="1194955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55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CoffeeMachine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void buyCoffee(String size, String type)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void insertCoin(String coin)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Iterable&lt;Coffee&gt; coffeesSold()</a:t>
            </a:r>
          </a:p>
          <a:p>
            <a:r>
              <a:rPr lang="en-US" dirty="0"/>
              <a:t>Enum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CoffeeType</a:t>
            </a:r>
            <a:r>
              <a:rPr lang="en-US" dirty="0"/>
              <a:t> - Espresso, Latte, Irish</a:t>
            </a:r>
          </a:p>
          <a:p>
            <a:r>
              <a:rPr lang="en-US" dirty="0"/>
              <a:t>Enum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Coin</a:t>
            </a:r>
            <a:r>
              <a:rPr lang="en-US" dirty="0"/>
              <a:t> – 1, 2, 5, 10, 20, 50 (ONE, TWO, etc.)</a:t>
            </a:r>
          </a:p>
          <a:p>
            <a:r>
              <a:rPr lang="en-US" dirty="0"/>
              <a:t>Enum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CoffeeSize</a:t>
            </a:r>
            <a:r>
              <a:rPr lang="en-US" dirty="0"/>
              <a:t> – Small (50 ml, 50 c), Normal (100 ml, 75 c), Double (200 ml, 100 c)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Coffee Machine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502181" y="2545074"/>
            <a:ext cx="2842525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TEN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TWENTY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TWENTY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 Espresso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</a:t>
            </a: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9396161" y="4202644"/>
            <a:ext cx="2489451" cy="826556"/>
          </a:xfrm>
          <a:prstGeom prst="wedgeRoundRectCallout">
            <a:avLst>
              <a:gd name="adj1" fmla="val -56793"/>
              <a:gd name="adj2" fmla="val -4236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Single coffee sold - "Small Espresso"</a:t>
            </a:r>
            <a:endParaRPr lang="bg-BG" dirty="0">
              <a:solidFill>
                <a:srgbClr val="FFFFFF"/>
              </a:solidFill>
            </a:endParaRPr>
          </a:p>
        </p:txBody>
      </p:sp>
      <p:pic>
        <p:nvPicPr>
          <p:cNvPr id="5124" name="Picture 4" descr="Image result for coffee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1154" y="208787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60412" y="63246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65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Coffee Machine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990600"/>
            <a:ext cx="10840496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enum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Coin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ONE(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TWO(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FIVE(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TEN(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TWENTY(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FIFTY(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50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c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Coin(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c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this.c = c;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getValue()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c;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" name="Picture 4" descr="Image result for coffee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9212" y="5070464"/>
            <a:ext cx="1097271" cy="109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896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Coffee Machine (2)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066800"/>
            <a:ext cx="10840496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enum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CoffeeSize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SMALL(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50, 50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NORMAL(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100, 75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DOUBLE(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200, 100</a:t>
            </a:r>
            <a:r>
              <a:rPr lang="en-GB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ml;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int c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CoffeeSize(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ml, int c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this.ml = ml;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this.c = c;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getMl() { return ml;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int getPrice() { return c;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@Override public String toString() { …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 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" name="Picture 4" descr="Image result for coffee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9212" y="5070464"/>
            <a:ext cx="1097271" cy="109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686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Coffee Machine (3)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233130"/>
            <a:ext cx="10840496" cy="486287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CoffeeMachine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//TODO: Add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constructor, fields, other methods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buyCoffee(String size, String type)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CoffeeSize coffeeSize =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CoffeeSize.valueOf(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size.toUpperCase()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CoffeeType coffeeType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CoffeeType.valueOf(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type.toUpperCase()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Coffee coffee = new Coffee(coffeeSize, coffeeType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  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		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//Continues on next slide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" name="Picture 4" descr="Image result for coffee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9212" y="5070464"/>
            <a:ext cx="1097271" cy="109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3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Coffee Machine </a:t>
            </a:r>
            <a:r>
              <a:rPr lang="en-GB" dirty="0" smtClean="0"/>
              <a:t>(4)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145262"/>
            <a:ext cx="10840496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…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price = coffee.getPrice();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int currentSum = this.coins.stream().mapToInt(Coin::getValue).sum();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(currentSum &gt; price)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this.coffeeList.add(coffee);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this.coins.clear();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7" name="Picture 4" descr="Image result for coffee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9212" y="5070464"/>
            <a:ext cx="1097271" cy="109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884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/>
              <a:t>Working with Enumerations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88" y="997914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2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/>
              <a:t>Annotations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about the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580" y="1600200"/>
            <a:ext cx="5037666" cy="283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620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Data holding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class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Describes</a:t>
            </a:r>
            <a:r>
              <a:rPr lang="en-US" dirty="0"/>
              <a:t> parts of your code</a:t>
            </a:r>
          </a:p>
          <a:p>
            <a:r>
              <a:rPr lang="en-US" dirty="0"/>
              <a:t>Applied to: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Classes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Fields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, etc.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Annotation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4116" y="3657600"/>
            <a:ext cx="10840496" cy="276998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@Deprecated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deprecatedMethod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System.out.println("Deprecated!");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2050" name="Picture 2" descr="Свързано изображени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9299" y="1284329"/>
            <a:ext cx="3255313" cy="1955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50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To generate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compiler messages</a:t>
            </a:r>
            <a:r>
              <a:rPr lang="en-US" dirty="0"/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errors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As tools</a:t>
            </a:r>
            <a:endParaRPr lang="en-US" dirty="0"/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Code generation</a:t>
            </a:r>
            <a:r>
              <a:rPr lang="en-US" dirty="0"/>
              <a:t> tools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Documentation generation</a:t>
            </a:r>
            <a:r>
              <a:rPr lang="en-US" dirty="0"/>
              <a:t> tools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Testing</a:t>
            </a:r>
            <a:r>
              <a:rPr lang="en-US" dirty="0"/>
              <a:t> Frameworks</a:t>
            </a:r>
          </a:p>
          <a:p>
            <a:r>
              <a:rPr lang="en-US" dirty="0" smtClean="0"/>
              <a:t>At runtime </a:t>
            </a:r>
            <a:r>
              <a:rPr lang="en-US" dirty="0"/>
              <a:t>–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ORM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Serialization</a:t>
            </a:r>
            <a:r>
              <a:rPr lang="en-US" dirty="0"/>
              <a:t> etc.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Annotation Usage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4116" y="1893094"/>
            <a:ext cx="10840496" cy="123110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@SuppressWarnings("unchecked")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@Deprecated</a:t>
            </a:r>
          </a:p>
        </p:txBody>
      </p:sp>
    </p:spTree>
    <p:extLst>
      <p:ext uri="{BB962C8B-B14F-4D97-AF65-F5344CB8AC3E}">
        <p14:creationId xmlns:p14="http://schemas.microsoft.com/office/powerpoint/2010/main" val="1819269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/>
              <a:t/>
            </a:r>
            <a:br>
              <a:rPr lang="en-US" sz="6000" b="1"/>
            </a:br>
            <a:r>
              <a:rPr lang="en-US" sz="9600" b="1" smtClean="0"/>
              <a:t>#</a:t>
            </a:r>
            <a:r>
              <a:rPr lang="en-US" sz="9600" b="1" smtClean="0"/>
              <a:t>java-fund</a:t>
            </a:r>
            <a:endParaRPr lang="en-US" sz="54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428609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@Override</a:t>
            </a:r>
            <a:r>
              <a:rPr lang="en-US" dirty="0"/>
              <a:t> – generates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compile time error</a:t>
            </a:r>
            <a:r>
              <a:rPr lang="en-US" b="1" dirty="0" smtClean="0"/>
              <a:t> </a:t>
            </a:r>
            <a:r>
              <a:rPr lang="en-US" dirty="0" smtClean="0"/>
              <a:t>if the </a:t>
            </a:r>
            <a:r>
              <a:rPr lang="en-US" dirty="0"/>
              <a:t>method does not override a method in a parent class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Built-in Annotations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4116" y="2514600"/>
            <a:ext cx="10840496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@Override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String toString()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"new toString() method";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5803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@SupressWarning</a:t>
            </a:r>
            <a:r>
              <a:rPr lang="en-US" dirty="0"/>
              <a:t> – turns off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compiler warnings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Built-in Annotations (2)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4116" y="2357497"/>
            <a:ext cx="10840496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@SuppressWarnings(value = "unchecked")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&lt;T&gt; void warning(int size)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T[] unchecked =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(T[])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new Object[size];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9743215" y="2710112"/>
            <a:ext cx="1723422" cy="826556"/>
          </a:xfrm>
          <a:prstGeom prst="wedgeRoundRectCallout">
            <a:avLst>
              <a:gd name="adj1" fmla="val -77951"/>
              <a:gd name="adj2" fmla="val -4631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Annotation with value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5865812" y="4191000"/>
            <a:ext cx="2667000" cy="826556"/>
          </a:xfrm>
          <a:prstGeom prst="wedgeRoundRectCallout">
            <a:avLst>
              <a:gd name="adj1" fmla="val -56652"/>
              <a:gd name="adj2" fmla="val -4553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Generates compiler warning</a:t>
            </a:r>
            <a:endParaRPr lang="bg-B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44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@Deprecated</a:t>
            </a:r>
            <a:r>
              <a:rPr lang="en-US" dirty="0"/>
              <a:t> – generates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compiler warning </a:t>
            </a:r>
            <a:r>
              <a:rPr lang="en-US" dirty="0"/>
              <a:t>if the element is used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Built-in Annotations </a:t>
            </a:r>
            <a:r>
              <a:rPr lang="en-US" dirty="0" smtClean="0"/>
              <a:t>(3)</a:t>
            </a:r>
            <a:endParaRPr lang="en-US" dirty="0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72576" y="2619668"/>
            <a:ext cx="10840496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@Deprecated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deprecatedMethod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System.out.println("Deprecated!");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4977613" y="2206387"/>
            <a:ext cx="2590800" cy="826556"/>
          </a:xfrm>
          <a:prstGeom prst="wedgeRoundRectCallout">
            <a:avLst>
              <a:gd name="adj1" fmla="val -111211"/>
              <a:gd name="adj2" fmla="val 3294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Generates compiler warning</a:t>
            </a:r>
            <a:endParaRPr lang="bg-B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238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@interface</a:t>
            </a:r>
            <a:r>
              <a:rPr lang="en-US" dirty="0"/>
              <a:t> – </a:t>
            </a:r>
            <a:r>
              <a:rPr lang="en-US" dirty="0" smtClean="0"/>
              <a:t>the keyword for annotations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Annotations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4116" y="1905000"/>
            <a:ext cx="10840496" cy="18774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@interface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MyAnnotation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myValue()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default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"default";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664116" y="4029432"/>
            <a:ext cx="10840496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@MyAnnotation(myValue = "value")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annotatedMethod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System.out.println("I am annotated");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8273055" y="4518037"/>
            <a:ext cx="3674102" cy="750359"/>
          </a:xfrm>
          <a:prstGeom prst="wedgeRoundRectCallout">
            <a:avLst>
              <a:gd name="adj1" fmla="val -59226"/>
              <a:gd name="adj2" fmla="val -5218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Skip name if you have only one value </a:t>
            </a:r>
            <a:r>
              <a:rPr lang="en-US" dirty="0" smtClean="0">
                <a:solidFill>
                  <a:srgbClr val="FFFFFF"/>
                </a:solidFill>
              </a:rPr>
              <a:t>named "value</a:t>
            </a:r>
            <a:r>
              <a:rPr lang="en-US" dirty="0">
                <a:solidFill>
                  <a:srgbClr val="FFFFFF"/>
                </a:solidFill>
              </a:rPr>
              <a:t>"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4875212" y="3189228"/>
            <a:ext cx="1752600" cy="750359"/>
          </a:xfrm>
          <a:prstGeom prst="wedgeRoundRectCallout">
            <a:avLst>
              <a:gd name="adj1" fmla="val -65685"/>
              <a:gd name="adj2" fmla="val -5561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Annotation element</a:t>
            </a:r>
            <a:endParaRPr lang="bg-B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43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+mj-lt"/>
              </a:rPr>
              <a:t>Allowed types for annotation elements:</a:t>
            </a:r>
          </a:p>
          <a:p>
            <a:pPr lvl="1"/>
            <a:r>
              <a:rPr lang="en-US" dirty="0">
                <a:latin typeface="+mj-lt"/>
              </a:rPr>
              <a:t>Primitive types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+mj-lt"/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long</a:t>
            </a:r>
            <a:r>
              <a:rPr lang="en-US" dirty="0">
                <a:latin typeface="+mj-lt"/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latin typeface="+mj-lt"/>
              </a:rPr>
              <a:t>, etc.)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String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Class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Enum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Annotation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Arrays</a:t>
            </a:r>
            <a:r>
              <a:rPr lang="en-US" dirty="0">
                <a:latin typeface="+mj-lt"/>
              </a:rPr>
              <a:t> of any of the above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Annotation Elements</a:t>
            </a:r>
          </a:p>
        </p:txBody>
      </p:sp>
    </p:spTree>
    <p:extLst>
      <p:ext uri="{BB962C8B-B14F-4D97-AF65-F5344CB8AC3E}">
        <p14:creationId xmlns:p14="http://schemas.microsoft.com/office/powerpoint/2010/main" val="484208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Meta annotations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>
                <a:latin typeface="+mj-lt"/>
              </a:rPr>
              <a:t>annotate annotations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@Target</a:t>
            </a:r>
            <a:r>
              <a:rPr lang="en-US" dirty="0"/>
              <a:t> – specifies </a:t>
            </a:r>
            <a:r>
              <a:rPr lang="en-US" dirty="0" smtClean="0"/>
              <a:t>where the </a:t>
            </a:r>
            <a:r>
              <a:rPr lang="en-US" dirty="0"/>
              <a:t>annotation is applicable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Available element types –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CONSTRUCTOR, FIELD, LOCAL_VARIABLE, METHOD, PACKAGE, PARAMETER, TYPE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Meta Annotations – </a:t>
            </a:r>
            <a:r>
              <a:rPr lang="en-US" dirty="0">
                <a:latin typeface="Consolas" panose="020B0609020204030204" pitchFamily="49" charset="0"/>
              </a:rPr>
              <a:t>@Target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4116" y="2667000"/>
            <a:ext cx="10840496" cy="18774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@Target(ElementType.FIELD)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@interface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FieldAnnotation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6"/>
          <p:cNvSpPr>
            <a:spLocks noChangeArrowheads="1"/>
          </p:cNvSpPr>
          <p:nvPr/>
        </p:nvSpPr>
        <p:spPr bwMode="auto">
          <a:xfrm>
            <a:off x="6780212" y="2514600"/>
            <a:ext cx="2438399" cy="709014"/>
          </a:xfrm>
          <a:prstGeom prst="wedgeRoundRectCallout">
            <a:avLst>
              <a:gd name="adj1" fmla="val -60297"/>
              <a:gd name="adj2" fmla="val -17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Used to annotate fields only</a:t>
            </a:r>
            <a:endParaRPr lang="bg-B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837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Retention</a:t>
            </a:r>
            <a:r>
              <a:rPr lang="en-US" dirty="0"/>
              <a:t> – specifies where annotation is available</a:t>
            </a:r>
          </a:p>
          <a:p>
            <a:pPr marL="0" indent="0">
              <a:buNone/>
            </a:pP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Available retention policies –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SOURCE, CLASS, RUNTIME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Meta Annotations – </a:t>
            </a:r>
            <a:r>
              <a:rPr lang="en-US" dirty="0">
                <a:latin typeface="Consolas" panose="020B0609020204030204" pitchFamily="49" charset="0"/>
              </a:rPr>
              <a:t>@Retention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72576" y="1961730"/>
            <a:ext cx="10840496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@Retention(RetentionPolicy.RUNTIME)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@interface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RuntimeAnnotation 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…</a:t>
            </a: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6"/>
          <p:cNvSpPr>
            <a:spLocks noChangeArrowheads="1"/>
          </p:cNvSpPr>
          <p:nvPr/>
        </p:nvSpPr>
        <p:spPr bwMode="auto">
          <a:xfrm>
            <a:off x="9051476" y="1961727"/>
            <a:ext cx="2438399" cy="709014"/>
          </a:xfrm>
          <a:prstGeom prst="wedgeRoundRectCallout">
            <a:avLst>
              <a:gd name="adj1" fmla="val -68133"/>
              <a:gd name="adj2" fmla="val -17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You can get info at runtime</a:t>
            </a:r>
            <a:endParaRPr lang="bg-B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49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Create annotation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Subject</a:t>
            </a:r>
            <a:r>
              <a:rPr lang="en-US" dirty="0"/>
              <a:t> with a String[]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element</a:t>
            </a:r>
            <a:r>
              <a:rPr lang="en-US" dirty="0"/>
              <a:t> "categories"</a:t>
            </a:r>
          </a:p>
          <a:p>
            <a:pPr lvl="1"/>
            <a:r>
              <a:rPr lang="en-US" dirty="0"/>
              <a:t>Should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available at runtime</a:t>
            </a:r>
          </a:p>
          <a:p>
            <a:pPr lvl="1"/>
            <a:r>
              <a:rPr lang="en-US" dirty="0"/>
              <a:t>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placed</a:t>
            </a:r>
            <a:r>
              <a:rPr lang="en-US" dirty="0"/>
              <a:t> only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on types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Create Annotation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866916" y="4038600"/>
            <a:ext cx="6456243" cy="1362075"/>
            <a:chOff x="866916" y="4038600"/>
            <a:chExt cx="6456243" cy="136207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0459" y="4038600"/>
              <a:ext cx="6362700" cy="1362075"/>
            </a:xfrm>
            <a:prstGeom prst="roundRect">
              <a:avLst>
                <a:gd name="adj" fmla="val 8995"/>
              </a:avLst>
            </a:prstGeom>
            <a:ln>
              <a:solidFill>
                <a:schemeClr val="bg1">
                  <a:lumMod val="65000"/>
                  <a:lumOff val="35000"/>
                </a:schemeClr>
              </a:solidFill>
            </a:ln>
          </p:spPr>
        </p:pic>
        <p:sp>
          <p:nvSpPr>
            <p:cNvPr id="9" name="Arrow: Right 8"/>
            <p:cNvSpPr/>
            <p:nvPr/>
          </p:nvSpPr>
          <p:spPr>
            <a:xfrm>
              <a:off x="866916" y="4174423"/>
              <a:ext cx="304800" cy="381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84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Create Annotation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828800"/>
            <a:ext cx="10840496" cy="3477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@Target(ElementType.TYPE)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@Retention(RetentionPolicy.RUNTIME)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GB" sz="3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@interface</a:t>
            </a:r>
            <a:r>
              <a:rPr lang="en-GB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Subject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String[] categories();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3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4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+mj-lt"/>
              </a:rPr>
              <a:t>Some annotations can be accessed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at runtime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Accessing Annotation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4116" y="1905000"/>
            <a:ext cx="10840496" cy="46166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@Author(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 = "Gosho"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AuthoredClass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static void main(String[] args)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Class cl = AuthoredClass.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Author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author =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Author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cl.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getAnnotation(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Author.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System.out.println(author.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name()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}}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827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/>
              <a:t>Enumerations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Sets of Constant Objects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3733006" y="1828800"/>
            <a:ext cx="4722813" cy="2457010"/>
          </a:xfrm>
          <a:prstGeom prst="roundRect">
            <a:avLst>
              <a:gd name="adj" fmla="val 5354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56279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+mj-lt"/>
              </a:rPr>
              <a:t>Some annotations can be accessed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at runtime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Accessing Annotation (2)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4116" y="1999595"/>
            <a:ext cx="10840496" cy="46166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cl = AuthoredClass.class;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Annotation[] 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annotations = cl.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getAnnotations()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(Annotation annotation : annotations)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(annotation instanceof Author)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Author author = 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Author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annotation;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System.out.println(author.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name()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535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Create annotation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Author</a:t>
            </a:r>
            <a:r>
              <a:rPr lang="en-US" dirty="0"/>
              <a:t> with a String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element</a:t>
            </a:r>
            <a:r>
              <a:rPr lang="en-US" dirty="0"/>
              <a:t> "name"</a:t>
            </a:r>
          </a:p>
          <a:p>
            <a:pPr lvl="1"/>
            <a:r>
              <a:rPr lang="en-US" dirty="0"/>
              <a:t>Should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available at runtime</a:t>
            </a:r>
          </a:p>
          <a:p>
            <a:pPr lvl="1"/>
            <a:r>
              <a:rPr lang="en-US" dirty="0"/>
              <a:t>Should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placed</a:t>
            </a:r>
            <a:r>
              <a:rPr lang="en-US" dirty="0"/>
              <a:t> only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on methods</a:t>
            </a:r>
          </a:p>
          <a:p>
            <a:r>
              <a:rPr lang="en-US" dirty="0"/>
              <a:t>Create a 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Tracker</a:t>
            </a:r>
            <a:r>
              <a:rPr lang="en-US" dirty="0"/>
              <a:t> with a method: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static void printMethodsByAuthor()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GB" dirty="0"/>
              <a:t>Coding Tracker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08012" y="4652738"/>
            <a:ext cx="10958400" cy="1841680"/>
            <a:chOff x="608012" y="4652738"/>
            <a:chExt cx="10958400" cy="184168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8012" y="4652738"/>
              <a:ext cx="6096000" cy="1711685"/>
            </a:xfrm>
            <a:prstGeom prst="roundRect">
              <a:avLst>
                <a:gd name="adj" fmla="val 9035"/>
              </a:avLst>
            </a:prstGeom>
            <a:ln>
              <a:solidFill>
                <a:schemeClr val="tx1">
                  <a:lumMod val="85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7310"/>
            <a:stretch/>
          </p:blipFill>
          <p:spPr>
            <a:xfrm>
              <a:off x="6407762" y="5680164"/>
              <a:ext cx="5158650" cy="814254"/>
            </a:xfrm>
            <a:prstGeom prst="roundRect">
              <a:avLst/>
            </a:prstGeom>
            <a:ln>
              <a:solidFill>
                <a:schemeClr val="tx1">
                  <a:lumMod val="85000"/>
                </a:schemeClr>
              </a:solidFill>
            </a:ln>
          </p:spPr>
        </p:pic>
        <p:sp>
          <p:nvSpPr>
            <p:cNvPr id="9" name="Arrow: Right 8"/>
            <p:cNvSpPr/>
            <p:nvPr/>
          </p:nvSpPr>
          <p:spPr>
            <a:xfrm>
              <a:off x="5930758" y="5884818"/>
              <a:ext cx="304800" cy="381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</p:grpSp>
    </p:spTree>
    <p:extLst>
      <p:ext uri="{BB962C8B-B14F-4D97-AF65-F5344CB8AC3E}">
        <p14:creationId xmlns:p14="http://schemas.microsoft.com/office/powerpoint/2010/main" val="1503899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Coding Tracker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https://judge.softuni.bg/Contests/Compete/Index/524#0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725916" y="1187515"/>
            <a:ext cx="10840496" cy="449353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ublic class Tracker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static void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printMethodsByAuthor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(Class&lt;?&gt; cl){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Map&lt;String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List&lt;String&gt;&gt; methodsByAuthor = new HashMap&lt;&gt;();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Method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 methods = cl.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getDeclaredMethods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(Method method : methods)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Author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annotation = method.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getAnnotation(Author.class)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			//Continues on next slide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85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Coding </a:t>
            </a:r>
            <a:r>
              <a:rPr lang="en-GB" dirty="0" smtClean="0"/>
              <a:t>Tracker(2)</a:t>
            </a:r>
            <a:endParaRPr 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266885"/>
            <a:ext cx="10840496" cy="46474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(annotation != null)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methodsByAuthor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.putIfAbsent(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annotation.name()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new ArrayList&lt;&gt;());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methodsByAuthor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.get(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annotation.name()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).add(method.getName() + "()");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//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TODO: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 the results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https://judge.softuni.bg/Contests/Compete/Index/524#0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>
          <a:xfrm>
            <a:off x="190412" y="1138652"/>
            <a:ext cx="11804822" cy="480494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Enumerations are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constant classes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Use enumerations to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organize code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Enumerations can have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fields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constructors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methods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  <a:r>
              <a:rPr lang="en-US" sz="3200" dirty="0"/>
              <a:t> are used to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describe</a:t>
            </a:r>
            <a:r>
              <a:rPr lang="en-US" sz="3200" dirty="0"/>
              <a:t> our code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Annotations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provide</a:t>
            </a:r>
            <a:r>
              <a:rPr lang="en-US" sz="3200" dirty="0"/>
              <a:t> 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possibility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to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 smtClean="0">
                <a:solidFill>
                  <a:schemeClr val="tx2">
                    <a:lumMod val="75000"/>
                  </a:schemeClr>
                </a:solidFill>
              </a:rPr>
              <a:t>work</a:t>
            </a:r>
            <a:r>
              <a:rPr lang="en-US" sz="3200" dirty="0" smtClean="0"/>
              <a:t> </a:t>
            </a:r>
            <a:r>
              <a:rPr lang="en-US" sz="3200" dirty="0"/>
              <a:t>with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non-existing classes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Some annotations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can be accessed through reflection</a:t>
            </a:r>
          </a:p>
          <a:p>
            <a:pPr>
              <a:lnSpc>
                <a:spcPct val="100000"/>
              </a:lnSpc>
            </a:pP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4E6570-DF10-4D43-9B0A-9612F38365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781884" y="1295400"/>
            <a:ext cx="2253081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6974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Java Advanced </a:t>
            </a:r>
            <a:r>
              <a:rPr lang="en-US" dirty="0"/>
              <a:t>– Course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smtClean="0">
                <a:hlinkClick r:id="rId3"/>
              </a:rPr>
              <a:t>https://softuni.bg/trainings/1977/java-oop-advanced-july-2018</a:t>
            </a:r>
            <a:endParaRPr lang="en-US" dirty="0"/>
          </a:p>
        </p:txBody>
      </p:sp>
      <p:pic>
        <p:nvPicPr>
          <p:cNvPr id="35" name="Picture 34">
            <a:hlinkClick r:id="rId4"/>
            <a:extLst/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9214" y="3886200"/>
            <a:ext cx="2553355" cy="555520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pic>
        <p:nvPicPr>
          <p:cNvPr id="36" name="Picture 35">
            <a:hlinkClick r:id="rId6"/>
            <a:extLst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9188" y="2139879"/>
            <a:ext cx="2898399" cy="676293"/>
          </a:xfrm>
          <a:prstGeom prst="roundRect">
            <a:avLst>
              <a:gd name="adj" fmla="val 4155"/>
            </a:avLst>
          </a:prstGeom>
        </p:spPr>
      </p:pic>
      <p:pic>
        <p:nvPicPr>
          <p:cNvPr id="37" name="Picture 36">
            <a:hlinkClick r:id="rId8"/>
            <a:extLst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9188" y="2949166"/>
            <a:ext cx="1781120" cy="747246"/>
          </a:xfrm>
          <a:prstGeom prst="roundRect">
            <a:avLst>
              <a:gd name="adj" fmla="val 2634"/>
            </a:avLst>
          </a:prstGeom>
        </p:spPr>
      </p:pic>
      <p:pic>
        <p:nvPicPr>
          <p:cNvPr id="38" name="Picture 37">
            <a:hlinkClick r:id="rId10"/>
            <a:extLst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924" y="2949165"/>
            <a:ext cx="2898399" cy="747246"/>
          </a:xfrm>
          <a:prstGeom prst="roundRect">
            <a:avLst>
              <a:gd name="adj" fmla="val 5533"/>
            </a:avLst>
          </a:prstGeom>
        </p:spPr>
      </p:pic>
      <p:pic>
        <p:nvPicPr>
          <p:cNvPr id="39" name="Picture 38">
            <a:hlinkClick r:id="rId12"/>
            <a:extLst/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13326" y="2139878"/>
            <a:ext cx="1780449" cy="676293"/>
          </a:xfrm>
          <a:prstGeom prst="roundRect">
            <a:avLst>
              <a:gd name="adj" fmla="val 3568"/>
            </a:avLst>
          </a:prstGeom>
        </p:spPr>
      </p:pic>
      <p:pic>
        <p:nvPicPr>
          <p:cNvPr id="40" name="Picture 39">
            <a:hlinkClick r:id="rId14"/>
            <a:extLst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188" y="3886200"/>
            <a:ext cx="2142317" cy="555520"/>
          </a:xfrm>
          <a:prstGeom prst="roundRect">
            <a:avLst>
              <a:gd name="adj" fmla="val 3378"/>
            </a:avLst>
          </a:prstGeom>
        </p:spPr>
      </p:pic>
      <p:pic>
        <p:nvPicPr>
          <p:cNvPr id="41" name="Picture 40">
            <a:hlinkClick r:id="rId16"/>
            <a:extLst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654" y="4626828"/>
            <a:ext cx="1853712" cy="1392971"/>
          </a:xfrm>
          <a:prstGeom prst="roundRect">
            <a:avLst>
              <a:gd name="adj" fmla="val 3461"/>
            </a:avLst>
          </a:prstGeom>
        </p:spPr>
      </p:pic>
      <p:pic>
        <p:nvPicPr>
          <p:cNvPr id="42" name="Picture 41">
            <a:extLst/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212" y="1313488"/>
            <a:ext cx="1534364" cy="660629"/>
          </a:xfrm>
          <a:prstGeom prst="roundRect">
            <a:avLst>
              <a:gd name="adj" fmla="val 3586"/>
            </a:avLst>
          </a:prstGeom>
        </p:spPr>
      </p:pic>
      <p:pic>
        <p:nvPicPr>
          <p:cNvPr id="43" name="Picture 42">
            <a:hlinkClick r:id="rId19"/>
            <a:extLst/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651" y="5405406"/>
            <a:ext cx="2798699" cy="614394"/>
          </a:xfrm>
          <a:prstGeom prst="roundRect">
            <a:avLst>
              <a:gd name="adj" fmla="val 5492"/>
            </a:avLst>
          </a:prstGeom>
        </p:spPr>
      </p:pic>
      <p:pic>
        <p:nvPicPr>
          <p:cNvPr id="44" name="Picture 43">
            <a:hlinkClick r:id="rId21"/>
            <a:extLst/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05490" y="1304444"/>
            <a:ext cx="1482771" cy="669673"/>
          </a:xfrm>
          <a:prstGeom prst="roundRect">
            <a:avLst>
              <a:gd name="adj" fmla="val 4755"/>
            </a:avLst>
          </a:prstGeom>
        </p:spPr>
      </p:pic>
      <p:pic>
        <p:nvPicPr>
          <p:cNvPr id="45" name="Picture 44">
            <a:hlinkClick r:id="rId23"/>
            <a:extLst/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298" y="1295400"/>
            <a:ext cx="1512514" cy="678717"/>
          </a:xfrm>
          <a:prstGeom prst="roundRect">
            <a:avLst>
              <a:gd name="adj" fmla="val 6970"/>
            </a:avLst>
          </a:prstGeom>
        </p:spPr>
      </p:pic>
      <p:pic>
        <p:nvPicPr>
          <p:cNvPr id="46" name="Picture 45">
            <a:hlinkClick r:id="rId25"/>
            <a:extLst/>
          </p:cNvPr>
          <p:cNvPicPr>
            <a:picLocks noChangeAspect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0651" y="4641647"/>
            <a:ext cx="2798699" cy="614393"/>
          </a:xfrm>
          <a:prstGeom prst="roundRect">
            <a:avLst>
              <a:gd name="adj" fmla="val 6594"/>
            </a:avLst>
          </a:prstGeom>
        </p:spPr>
      </p:pic>
    </p:spTree>
    <p:extLst>
      <p:ext uri="{BB962C8B-B14F-4D97-AF65-F5344CB8AC3E}">
        <p14:creationId xmlns:p14="http://schemas.microsoft.com/office/powerpoint/2010/main" val="224637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485" y="3265920"/>
            <a:ext cx="1467096" cy="365922"/>
          </a:xfrm>
          <a:prstGeom prst="rect">
            <a:avLst/>
          </a:prstGeom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1224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15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Java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6"/>
              </a:rPr>
              <a:t>C# Part 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 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8"/>
              </a:rPr>
              <a:t>C# Part II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99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Object type, limited to a set of values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Enumerations</a:t>
            </a:r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664116" y="2064127"/>
            <a:ext cx="10840496" cy="18774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enum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Season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SPRING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SUMMER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AUTUMN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WINTER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64116" y="4114800"/>
            <a:ext cx="10840496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void main()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Season summer =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Season.SUMMER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use enum…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28" name="Picture 4" descr="Image result for seasons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3414" y="4947108"/>
            <a:ext cx="1523999" cy="152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429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You can use enum values </a:t>
            </a:r>
            <a:r>
              <a:rPr lang="en-US" dirty="0" smtClean="0"/>
              <a:t>in switch-case </a:t>
            </a:r>
            <a:r>
              <a:rPr lang="en-US" dirty="0"/>
              <a:t>statements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Enumerations in switch-case</a:t>
            </a:r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664116" y="2015728"/>
            <a:ext cx="10840496" cy="44627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 season =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Season.SUMMER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switch (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case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SPRING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//… break;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case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SUMMER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//… break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case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AUTUMN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//… break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case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WINTER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//… break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" name="Picture 4" descr="Image result for seasons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3414" y="4947108"/>
            <a:ext cx="1523999" cy="152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429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values()</a:t>
            </a:r>
            <a:r>
              <a:rPr lang="en-US" dirty="0"/>
              <a:t> – returns an array with all constants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Enum Values</a:t>
            </a:r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664116" y="2250501"/>
            <a:ext cx="10840496" cy="3477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Season[]</a:t>
            </a:r>
            <a:r>
              <a:rPr lang="en-US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seasons = Season.</a:t>
            </a:r>
            <a:r>
              <a:rPr lang="en-US" sz="3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values()</a:t>
            </a:r>
            <a:r>
              <a:rPr lang="en-US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36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(Season season : seasons)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System.out.println(season);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7694612" y="5029200"/>
            <a:ext cx="3352800" cy="902199"/>
          </a:xfrm>
          <a:prstGeom prst="wedgeRoundRectCallout">
            <a:avLst>
              <a:gd name="adj1" fmla="val -54731"/>
              <a:gd name="adj2" fmla="val -4605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default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toString() </a:t>
            </a:r>
            <a:r>
              <a:rPr lang="en-US" sz="2800" dirty="0">
                <a:solidFill>
                  <a:srgbClr val="FFFFFF"/>
                </a:solidFill>
              </a:rPr>
              <a:t>returns the name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622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enum</a:t>
            </a:r>
            <a:r>
              <a:rPr lang="en-US" dirty="0"/>
              <a:t> constant has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zero based</a:t>
            </a:r>
            <a:r>
              <a:rPr lang="en-US" b="1" dirty="0"/>
              <a:t> </a:t>
            </a:r>
            <a:r>
              <a:rPr lang="en-US" dirty="0"/>
              <a:t>order value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Enum Values (2)</a:t>
            </a:r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664116" y="3951982"/>
            <a:ext cx="10840496" cy="18774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 season = Season.AUTUMN;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System.out.println(season.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ordinal()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System.out.println(Season.AUTUMN.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ordinal()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64116" y="1905000"/>
            <a:ext cx="10840496" cy="18774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enum Season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SPRING, SUMMER,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AUTUMN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WINTER;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9139211" y="3936298"/>
            <a:ext cx="2057400" cy="880904"/>
          </a:xfrm>
          <a:prstGeom prst="wedgeRoundRectCallout">
            <a:avLst>
              <a:gd name="adj1" fmla="val -50550"/>
              <a:gd name="adj2" fmla="val 6414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AUTUMN</a:t>
            </a:r>
            <a:r>
              <a:rPr lang="en-US" sz="2800" dirty="0">
                <a:solidFill>
                  <a:srgbClr val="FFFFFF"/>
                </a:solidFill>
              </a:rPr>
              <a:t> has index 2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891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name()</a:t>
            </a:r>
            <a:r>
              <a:rPr lang="en-US" dirty="0"/>
              <a:t> – gets the string representation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toString()</a:t>
            </a:r>
            <a:r>
              <a:rPr lang="en-US" dirty="0"/>
              <a:t> can be overridden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name()</a:t>
            </a:r>
            <a:r>
              <a:rPr lang="en-US" dirty="0"/>
              <a:t>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final</a:t>
            </a:r>
            <a:endParaRPr lang="en-US" b="1" dirty="0">
              <a:latin typeface="Consolas" panose="020B0609020204030204" pitchFamily="49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Enum Names</a:t>
            </a:r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664116" y="1981200"/>
            <a:ext cx="10840496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Season season = Season.AUTUMN;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System.out.println(season.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name()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System.out.println(Season.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WINTER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8901832" y="4064516"/>
            <a:ext cx="2895600" cy="880904"/>
          </a:xfrm>
          <a:prstGeom prst="wedgeRoundRectCallout">
            <a:avLst>
              <a:gd name="adj1" fmla="val -66213"/>
              <a:gd name="adj2" fmla="val -244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toString()</a:t>
            </a:r>
            <a:r>
              <a:rPr lang="en-US" sz="2800" dirty="0">
                <a:solidFill>
                  <a:srgbClr val="FFFFFF"/>
                </a:solidFill>
              </a:rPr>
              <a:t> returns the name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66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Custom 1">
      <a:dk1>
        <a:sysClr val="windowText" lastClr="000000"/>
      </a:dk1>
      <a:lt1>
        <a:sysClr val="window" lastClr="FFFFFF"/>
      </a:lt1>
      <a:dk2>
        <a:srgbClr val="D9D5C7"/>
      </a:dk2>
      <a:lt2>
        <a:srgbClr val="FBEEDC"/>
      </a:lt2>
      <a:accent1>
        <a:srgbClr val="F3BE60"/>
      </a:accent1>
      <a:accent2>
        <a:srgbClr val="00B050"/>
      </a:accent2>
      <a:accent3>
        <a:srgbClr val="3BABFF"/>
      </a:accent3>
      <a:accent4>
        <a:srgbClr val="7030A0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2599</Words>
  <Application>Microsoft Office PowerPoint</Application>
  <PresentationFormat>Custom</PresentationFormat>
  <Paragraphs>641</Paragraphs>
  <Slides>47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Enumerations and Annotations</vt:lpstr>
      <vt:lpstr>Table of Contents</vt:lpstr>
      <vt:lpstr>Questions</vt:lpstr>
      <vt:lpstr>Enumerations</vt:lpstr>
      <vt:lpstr>Enumerations</vt:lpstr>
      <vt:lpstr>Enumerations in switch-case</vt:lpstr>
      <vt:lpstr>Enum Values</vt:lpstr>
      <vt:lpstr>Enum Values (2)</vt:lpstr>
      <vt:lpstr>Enum Names</vt:lpstr>
      <vt:lpstr>Overriding toString()</vt:lpstr>
      <vt:lpstr>Enum Access</vt:lpstr>
      <vt:lpstr>Problem: Weekdays</vt:lpstr>
      <vt:lpstr>Solution: Weekday</vt:lpstr>
      <vt:lpstr>Solution: Weekday (2)</vt:lpstr>
      <vt:lpstr>Solution: Weekday (3)</vt:lpstr>
      <vt:lpstr>Comparing Enums</vt:lpstr>
      <vt:lpstr>Enum Methods</vt:lpstr>
      <vt:lpstr>Problem: Warning Levels</vt:lpstr>
      <vt:lpstr>Solution: Warning Levels</vt:lpstr>
      <vt:lpstr>Solution: Warning Levels (2)</vt:lpstr>
      <vt:lpstr>Problem: Coffee Machine</vt:lpstr>
      <vt:lpstr>Solution: Coffee Machine</vt:lpstr>
      <vt:lpstr>Solution: Coffee Machine (2)</vt:lpstr>
      <vt:lpstr>Solution: Coffee Machine (3)</vt:lpstr>
      <vt:lpstr>Solution: Coffee Machine (4)</vt:lpstr>
      <vt:lpstr>Working with Enumerations</vt:lpstr>
      <vt:lpstr>Annotations</vt:lpstr>
      <vt:lpstr>Annotation</vt:lpstr>
      <vt:lpstr>Annotation Usage</vt:lpstr>
      <vt:lpstr>Built-in Annotations</vt:lpstr>
      <vt:lpstr>Built-in Annotations (2)</vt:lpstr>
      <vt:lpstr>Built-in Annotations (3)</vt:lpstr>
      <vt:lpstr>Creating Annotations</vt:lpstr>
      <vt:lpstr>Annotation Elements</vt:lpstr>
      <vt:lpstr>Meta Annotations – @Target</vt:lpstr>
      <vt:lpstr>Meta Annotations – @Retention</vt:lpstr>
      <vt:lpstr>Problem: Create Annotation</vt:lpstr>
      <vt:lpstr>Solution: Create Annotation</vt:lpstr>
      <vt:lpstr>Accessing Annotation</vt:lpstr>
      <vt:lpstr>Accessing Annotation (2)</vt:lpstr>
      <vt:lpstr>Problem: Coding Tracker</vt:lpstr>
      <vt:lpstr>Solution: Coding Tracker</vt:lpstr>
      <vt:lpstr>Solution: Coding Tracker(2)</vt:lpstr>
      <vt:lpstr>Summary</vt:lpstr>
      <vt:lpstr>Java Advanced – Course Overview</vt:lpstr>
      <vt:lpstr>Trainings @ Software University (SoftUni)</vt:lpstr>
      <vt:lpstr>License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Generics</dc:title>
  <dc:subject>C# Basics Course</dc:subject>
  <dc:creator/>
  <cp:keywords>Java, Enumerations, Annotations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2018-07-13T17:33:59Z</dcterms:modified>
  <cp:category>programming, software engineering, java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